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67" r:id="rId5"/>
    <p:sldId id="258" r:id="rId6"/>
    <p:sldId id="259" r:id="rId7"/>
    <p:sldId id="265" r:id="rId8"/>
    <p:sldId id="261" r:id="rId9"/>
    <p:sldId id="263" r:id="rId10"/>
    <p:sldId id="271" r:id="rId11"/>
    <p:sldId id="266" r:id="rId12"/>
    <p:sldId id="268" r:id="rId13"/>
    <p:sldId id="272"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535DD59-AD0C-4DBE-B801-53DF33AE26F5}" type="datetimeFigureOut">
              <a:rPr lang="ru-RU" smtClean="0"/>
              <a:t>17.03.2011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95A5E6-B799-4B27-AC30-D44C58F2DE16}" type="slidenum">
              <a:rPr lang="ru-RU" smtClean="0"/>
              <a:t>‹#›</a:t>
            </a:fld>
            <a:endParaRPr lang="ru-RU"/>
          </a:p>
        </p:txBody>
      </p:sp>
    </p:spTree>
    <p:extLst>
      <p:ext uri="{BB962C8B-B14F-4D97-AF65-F5344CB8AC3E}">
        <p14:creationId xmlns:p14="http://schemas.microsoft.com/office/powerpoint/2010/main" val="239664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35DD59-AD0C-4DBE-B801-53DF33AE26F5}" type="datetimeFigureOut">
              <a:rPr lang="ru-RU" smtClean="0"/>
              <a:t>17.03.2011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95A5E6-B799-4B27-AC30-D44C58F2DE16}" type="slidenum">
              <a:rPr lang="ru-RU" smtClean="0"/>
              <a:t>‹#›</a:t>
            </a:fld>
            <a:endParaRPr lang="ru-RU"/>
          </a:p>
        </p:txBody>
      </p:sp>
    </p:spTree>
    <p:extLst>
      <p:ext uri="{BB962C8B-B14F-4D97-AF65-F5344CB8AC3E}">
        <p14:creationId xmlns:p14="http://schemas.microsoft.com/office/powerpoint/2010/main" val="1364728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35DD59-AD0C-4DBE-B801-53DF33AE26F5}" type="datetimeFigureOut">
              <a:rPr lang="ru-RU" smtClean="0"/>
              <a:t>17.03.2011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95A5E6-B799-4B27-AC30-D44C58F2DE16}" type="slidenum">
              <a:rPr lang="ru-RU" smtClean="0"/>
              <a:t>‹#›</a:t>
            </a:fld>
            <a:endParaRPr lang="ru-RU"/>
          </a:p>
        </p:txBody>
      </p:sp>
    </p:spTree>
    <p:extLst>
      <p:ext uri="{BB962C8B-B14F-4D97-AF65-F5344CB8AC3E}">
        <p14:creationId xmlns:p14="http://schemas.microsoft.com/office/powerpoint/2010/main" val="235051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35DD59-AD0C-4DBE-B801-53DF33AE26F5}" type="datetimeFigureOut">
              <a:rPr lang="ru-RU" smtClean="0"/>
              <a:t>17.03.2011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95A5E6-B799-4B27-AC30-D44C58F2DE16}" type="slidenum">
              <a:rPr lang="ru-RU" smtClean="0"/>
              <a:t>‹#›</a:t>
            </a:fld>
            <a:endParaRPr lang="ru-RU"/>
          </a:p>
        </p:txBody>
      </p:sp>
    </p:spTree>
    <p:extLst>
      <p:ext uri="{BB962C8B-B14F-4D97-AF65-F5344CB8AC3E}">
        <p14:creationId xmlns:p14="http://schemas.microsoft.com/office/powerpoint/2010/main" val="2687117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535DD59-AD0C-4DBE-B801-53DF33AE26F5}" type="datetimeFigureOut">
              <a:rPr lang="ru-RU" smtClean="0"/>
              <a:t>17.03.2011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95A5E6-B799-4B27-AC30-D44C58F2DE16}" type="slidenum">
              <a:rPr lang="ru-RU" smtClean="0"/>
              <a:t>‹#›</a:t>
            </a:fld>
            <a:endParaRPr lang="ru-RU"/>
          </a:p>
        </p:txBody>
      </p:sp>
    </p:spTree>
    <p:extLst>
      <p:ext uri="{BB962C8B-B14F-4D97-AF65-F5344CB8AC3E}">
        <p14:creationId xmlns:p14="http://schemas.microsoft.com/office/powerpoint/2010/main" val="2830182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535DD59-AD0C-4DBE-B801-53DF33AE26F5}" type="datetimeFigureOut">
              <a:rPr lang="ru-RU" smtClean="0"/>
              <a:t>17.03.2011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95A5E6-B799-4B27-AC30-D44C58F2DE16}" type="slidenum">
              <a:rPr lang="ru-RU" smtClean="0"/>
              <a:t>‹#›</a:t>
            </a:fld>
            <a:endParaRPr lang="ru-RU"/>
          </a:p>
        </p:txBody>
      </p:sp>
    </p:spTree>
    <p:extLst>
      <p:ext uri="{BB962C8B-B14F-4D97-AF65-F5344CB8AC3E}">
        <p14:creationId xmlns:p14="http://schemas.microsoft.com/office/powerpoint/2010/main" val="78368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535DD59-AD0C-4DBE-B801-53DF33AE26F5}" type="datetimeFigureOut">
              <a:rPr lang="ru-RU" smtClean="0"/>
              <a:t>17.03.2011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595A5E6-B799-4B27-AC30-D44C58F2DE16}" type="slidenum">
              <a:rPr lang="ru-RU" smtClean="0"/>
              <a:t>‹#›</a:t>
            </a:fld>
            <a:endParaRPr lang="ru-RU"/>
          </a:p>
        </p:txBody>
      </p:sp>
    </p:spTree>
    <p:extLst>
      <p:ext uri="{BB962C8B-B14F-4D97-AF65-F5344CB8AC3E}">
        <p14:creationId xmlns:p14="http://schemas.microsoft.com/office/powerpoint/2010/main" val="40746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535DD59-AD0C-4DBE-B801-53DF33AE26F5}" type="datetimeFigureOut">
              <a:rPr lang="ru-RU" smtClean="0"/>
              <a:t>17.03.2011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595A5E6-B799-4B27-AC30-D44C58F2DE16}" type="slidenum">
              <a:rPr lang="ru-RU" smtClean="0"/>
              <a:t>‹#›</a:t>
            </a:fld>
            <a:endParaRPr lang="ru-RU"/>
          </a:p>
        </p:txBody>
      </p:sp>
    </p:spTree>
    <p:extLst>
      <p:ext uri="{BB962C8B-B14F-4D97-AF65-F5344CB8AC3E}">
        <p14:creationId xmlns:p14="http://schemas.microsoft.com/office/powerpoint/2010/main" val="359236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535DD59-AD0C-4DBE-B801-53DF33AE26F5}" type="datetimeFigureOut">
              <a:rPr lang="ru-RU" smtClean="0"/>
              <a:t>17.03.2011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95A5E6-B799-4B27-AC30-D44C58F2DE16}" type="slidenum">
              <a:rPr lang="ru-RU" smtClean="0"/>
              <a:t>‹#›</a:t>
            </a:fld>
            <a:endParaRPr lang="ru-RU"/>
          </a:p>
        </p:txBody>
      </p:sp>
    </p:spTree>
    <p:extLst>
      <p:ext uri="{BB962C8B-B14F-4D97-AF65-F5344CB8AC3E}">
        <p14:creationId xmlns:p14="http://schemas.microsoft.com/office/powerpoint/2010/main" val="4216839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35DD59-AD0C-4DBE-B801-53DF33AE26F5}" type="datetimeFigureOut">
              <a:rPr lang="ru-RU" smtClean="0"/>
              <a:t>17.03.2011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95A5E6-B799-4B27-AC30-D44C58F2DE16}" type="slidenum">
              <a:rPr lang="ru-RU" smtClean="0"/>
              <a:t>‹#›</a:t>
            </a:fld>
            <a:endParaRPr lang="ru-RU"/>
          </a:p>
        </p:txBody>
      </p:sp>
    </p:spTree>
    <p:extLst>
      <p:ext uri="{BB962C8B-B14F-4D97-AF65-F5344CB8AC3E}">
        <p14:creationId xmlns:p14="http://schemas.microsoft.com/office/powerpoint/2010/main" val="405550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35DD59-AD0C-4DBE-B801-53DF33AE26F5}" type="datetimeFigureOut">
              <a:rPr lang="ru-RU" smtClean="0"/>
              <a:t>17.03.2011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95A5E6-B799-4B27-AC30-D44C58F2DE16}" type="slidenum">
              <a:rPr lang="ru-RU" smtClean="0"/>
              <a:t>‹#›</a:t>
            </a:fld>
            <a:endParaRPr lang="ru-RU"/>
          </a:p>
        </p:txBody>
      </p:sp>
    </p:spTree>
    <p:extLst>
      <p:ext uri="{BB962C8B-B14F-4D97-AF65-F5344CB8AC3E}">
        <p14:creationId xmlns:p14="http://schemas.microsoft.com/office/powerpoint/2010/main" val="1747211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5DD59-AD0C-4DBE-B801-53DF33AE26F5}" type="datetimeFigureOut">
              <a:rPr lang="ru-RU" smtClean="0"/>
              <a:t>17.03.2011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5A5E6-B799-4B27-AC30-D44C58F2DE16}" type="slidenum">
              <a:rPr lang="ru-RU" smtClean="0"/>
              <a:t>‹#›</a:t>
            </a:fld>
            <a:endParaRPr lang="ru-RU"/>
          </a:p>
        </p:txBody>
      </p:sp>
    </p:spTree>
    <p:extLst>
      <p:ext uri="{BB962C8B-B14F-4D97-AF65-F5344CB8AC3E}">
        <p14:creationId xmlns:p14="http://schemas.microsoft.com/office/powerpoint/2010/main" val="4160841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idx="4294967295"/>
          </p:nvPr>
        </p:nvSpPr>
        <p:spPr>
          <a:xfrm>
            <a:off x="0" y="404664"/>
            <a:ext cx="9144000" cy="1432074"/>
          </a:xfrm>
        </p:spPr>
        <p:txBody>
          <a:bodyPr>
            <a:noAutofit/>
          </a:bodyPr>
          <a:lstStyle/>
          <a:p>
            <a:r>
              <a:rPr lang="ru-RU" sz="4000" b="1" i="1" dirty="0" smtClean="0">
                <a:solidFill>
                  <a:schemeClr val="tx2">
                    <a:lumMod val="75000"/>
                  </a:schemeClr>
                </a:solidFill>
                <a:latin typeface="Times New Roman"/>
                <a:ea typeface="Calibri"/>
                <a:cs typeface="Times New Roman"/>
              </a:rPr>
              <a:t/>
            </a:r>
            <a:br>
              <a:rPr lang="ru-RU" sz="4000" b="1" i="1" dirty="0" smtClean="0">
                <a:solidFill>
                  <a:schemeClr val="tx2">
                    <a:lumMod val="75000"/>
                  </a:schemeClr>
                </a:solidFill>
                <a:latin typeface="Times New Roman"/>
                <a:ea typeface="Calibri"/>
                <a:cs typeface="Times New Roman"/>
              </a:rPr>
            </a:br>
            <a:r>
              <a:rPr lang="ru-RU" sz="4000" b="1" i="1" dirty="0">
                <a:solidFill>
                  <a:schemeClr val="tx2">
                    <a:lumMod val="75000"/>
                  </a:schemeClr>
                </a:solidFill>
                <a:latin typeface="Times New Roman"/>
                <a:ea typeface="Calibri"/>
                <a:cs typeface="Times New Roman"/>
              </a:rPr>
              <a:t/>
            </a:r>
            <a:br>
              <a:rPr lang="ru-RU" sz="4000" b="1" i="1" dirty="0">
                <a:solidFill>
                  <a:schemeClr val="tx2">
                    <a:lumMod val="75000"/>
                  </a:schemeClr>
                </a:solidFill>
                <a:latin typeface="Times New Roman"/>
                <a:ea typeface="Calibri"/>
                <a:cs typeface="Times New Roman"/>
              </a:rPr>
            </a:br>
            <a:r>
              <a:rPr lang="ru-RU" sz="4000" b="1" i="1" dirty="0" smtClean="0">
                <a:solidFill>
                  <a:schemeClr val="tx2">
                    <a:lumMod val="75000"/>
                  </a:schemeClr>
                </a:solidFill>
                <a:latin typeface="Times New Roman"/>
                <a:ea typeface="Calibri"/>
                <a:cs typeface="Times New Roman"/>
              </a:rPr>
              <a:t/>
            </a:r>
            <a:br>
              <a:rPr lang="ru-RU" sz="4000" b="1" i="1" dirty="0" smtClean="0">
                <a:solidFill>
                  <a:schemeClr val="tx2">
                    <a:lumMod val="75000"/>
                  </a:schemeClr>
                </a:solidFill>
                <a:latin typeface="Times New Roman"/>
                <a:ea typeface="Calibri"/>
                <a:cs typeface="Times New Roman"/>
              </a:rPr>
            </a:br>
            <a:r>
              <a:rPr lang="ru-RU" sz="4000" b="1" i="1" dirty="0">
                <a:solidFill>
                  <a:schemeClr val="tx2">
                    <a:lumMod val="75000"/>
                  </a:schemeClr>
                </a:solidFill>
                <a:latin typeface="Times New Roman"/>
                <a:ea typeface="Calibri"/>
                <a:cs typeface="Times New Roman"/>
              </a:rPr>
              <a:t/>
            </a:r>
            <a:br>
              <a:rPr lang="ru-RU" sz="4000" b="1" i="1" dirty="0">
                <a:solidFill>
                  <a:schemeClr val="tx2">
                    <a:lumMod val="75000"/>
                  </a:schemeClr>
                </a:solidFill>
                <a:latin typeface="Times New Roman"/>
                <a:ea typeface="Calibri"/>
                <a:cs typeface="Times New Roman"/>
              </a:rPr>
            </a:br>
            <a:r>
              <a:rPr lang="ru-RU" sz="2000" b="1" i="1" dirty="0" smtClean="0">
                <a:latin typeface="Times New Roman"/>
                <a:ea typeface="Calibri"/>
                <a:cs typeface="Times New Roman"/>
              </a:rPr>
              <a:t>Муниципальное Автономное Дошкольное Образовательное Учреждение</a:t>
            </a:r>
            <a:br>
              <a:rPr lang="ru-RU" sz="2000" b="1" i="1" dirty="0" smtClean="0">
                <a:latin typeface="Times New Roman"/>
                <a:ea typeface="Calibri"/>
                <a:cs typeface="Times New Roman"/>
              </a:rPr>
            </a:br>
            <a:r>
              <a:rPr lang="ru-RU" sz="2000" b="1" i="1" dirty="0" smtClean="0">
                <a:latin typeface="Times New Roman"/>
                <a:ea typeface="Calibri"/>
                <a:cs typeface="Times New Roman"/>
              </a:rPr>
              <a:t> детский сад №8 «</a:t>
            </a:r>
            <a:r>
              <a:rPr lang="ru-RU" sz="2000" b="1" i="1" dirty="0" err="1" smtClean="0">
                <a:latin typeface="Times New Roman"/>
                <a:ea typeface="Calibri"/>
                <a:cs typeface="Times New Roman"/>
              </a:rPr>
              <a:t>Аюна</a:t>
            </a:r>
            <a:r>
              <a:rPr lang="ru-RU" sz="2000" b="1" i="1" dirty="0" smtClean="0">
                <a:latin typeface="Times New Roman"/>
                <a:ea typeface="Calibri"/>
                <a:cs typeface="Times New Roman"/>
              </a:rPr>
              <a:t>», </a:t>
            </a:r>
            <a:r>
              <a:rPr lang="ru-RU" sz="2000" b="1" i="1" dirty="0" err="1" smtClean="0">
                <a:latin typeface="Times New Roman"/>
                <a:ea typeface="Calibri"/>
                <a:cs typeface="Times New Roman"/>
              </a:rPr>
              <a:t>г.Кяхта</a:t>
            </a:r>
            <a:r>
              <a:rPr lang="ru-RU" sz="2000" b="1" i="1" dirty="0" smtClean="0">
                <a:latin typeface="Times New Roman"/>
                <a:ea typeface="Calibri"/>
                <a:cs typeface="Times New Roman"/>
              </a:rPr>
              <a:t/>
            </a:r>
            <a:br>
              <a:rPr lang="ru-RU" sz="2000" b="1" i="1" dirty="0" smtClean="0">
                <a:latin typeface="Times New Roman"/>
                <a:ea typeface="Calibri"/>
                <a:cs typeface="Times New Roman"/>
              </a:rPr>
            </a:br>
            <a:r>
              <a:rPr lang="ru-RU" sz="2000" b="1" i="1" dirty="0">
                <a:latin typeface="Times New Roman"/>
                <a:ea typeface="Calibri"/>
                <a:cs typeface="Times New Roman"/>
              </a:rPr>
              <a:t/>
            </a:r>
            <a:br>
              <a:rPr lang="ru-RU" sz="2000" b="1" i="1" dirty="0">
                <a:latin typeface="Times New Roman"/>
                <a:ea typeface="Calibri"/>
                <a:cs typeface="Times New Roman"/>
              </a:rPr>
            </a:br>
            <a:r>
              <a:rPr lang="ru-RU" sz="2000" b="1" i="1" dirty="0" smtClean="0">
                <a:latin typeface="Times New Roman"/>
                <a:ea typeface="Calibri"/>
                <a:cs typeface="Times New Roman"/>
              </a:rPr>
              <a:t/>
            </a:r>
            <a:br>
              <a:rPr lang="ru-RU" sz="2000" b="1" i="1" dirty="0" smtClean="0">
                <a:latin typeface="Times New Roman"/>
                <a:ea typeface="Calibri"/>
                <a:cs typeface="Times New Roman"/>
              </a:rPr>
            </a:br>
            <a:r>
              <a:rPr lang="ru-RU" sz="4000" b="1" dirty="0" smtClean="0">
                <a:latin typeface="Times New Roman"/>
                <a:ea typeface="Calibri"/>
                <a:cs typeface="Times New Roman"/>
              </a:rPr>
              <a:t>«</a:t>
            </a:r>
            <a:r>
              <a:rPr lang="ru-RU" sz="4000" b="1" dirty="0">
                <a:latin typeface="Times New Roman"/>
                <a:ea typeface="Calibri"/>
                <a:cs typeface="Times New Roman"/>
              </a:rPr>
              <a:t>Моя педагогическая находка</a:t>
            </a:r>
            <a:r>
              <a:rPr lang="ru-RU" sz="4000" b="1" dirty="0" smtClean="0">
                <a:latin typeface="Times New Roman"/>
                <a:ea typeface="Calibri"/>
                <a:cs typeface="Times New Roman"/>
              </a:rPr>
              <a:t>»</a:t>
            </a:r>
            <a:r>
              <a:rPr lang="ru-RU" sz="4000" dirty="0">
                <a:ea typeface="Calibri"/>
                <a:cs typeface="Times New Roman"/>
              </a:rPr>
              <a:t/>
            </a:r>
            <a:br>
              <a:rPr lang="ru-RU" sz="4000" dirty="0">
                <a:ea typeface="Calibri"/>
                <a:cs typeface="Times New Roman"/>
              </a:rPr>
            </a:br>
            <a:r>
              <a:rPr lang="ru-RU" sz="2800" b="1" dirty="0" smtClean="0">
                <a:latin typeface="Times New Roman" pitchFamily="18" charset="0"/>
                <a:ea typeface="Calibri"/>
                <a:cs typeface="Times New Roman" pitchFamily="18" charset="0"/>
              </a:rPr>
              <a:t>Тема: </a:t>
            </a:r>
            <a:r>
              <a:rPr lang="ru-RU" sz="2800" b="1" dirty="0" err="1" smtClean="0">
                <a:latin typeface="Times New Roman" pitchFamily="18" charset="0"/>
                <a:cs typeface="Times New Roman" pitchFamily="18" charset="0"/>
              </a:rPr>
              <a:t>Ковролинография</a:t>
            </a:r>
            <a:r>
              <a:rPr lang="ru-RU" sz="2800" b="1" dirty="0" smtClean="0">
                <a:latin typeface="Times New Roman" pitchFamily="18" charset="0"/>
                <a:cs typeface="Times New Roman" pitchFamily="18" charset="0"/>
              </a:rPr>
              <a:t> </a:t>
            </a:r>
            <a:r>
              <a:rPr lang="ru-RU" sz="2800" b="1" dirty="0">
                <a:latin typeface="Times New Roman" pitchFamily="18" charset="0"/>
                <a:cs typeface="Times New Roman" pitchFamily="18" charset="0"/>
              </a:rPr>
              <a:t>, как средство развития детей раннего дошкольного возраста.</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endParaRPr lang="ru-RU" sz="2800" b="1" dirty="0">
              <a:latin typeface="Times New Roman" pitchFamily="18" charset="0"/>
              <a:cs typeface="Times New Roman" pitchFamily="18" charset="0"/>
            </a:endParaRPr>
          </a:p>
        </p:txBody>
      </p:sp>
      <p:sp>
        <p:nvSpPr>
          <p:cNvPr id="3" name="Подзаголовок 2"/>
          <p:cNvSpPr>
            <a:spLocks noGrp="1"/>
          </p:cNvSpPr>
          <p:nvPr>
            <p:ph type="subTitle" idx="4294967295"/>
          </p:nvPr>
        </p:nvSpPr>
        <p:spPr>
          <a:xfrm>
            <a:off x="4608513" y="3886200"/>
            <a:ext cx="4535487" cy="1752600"/>
          </a:xfrm>
        </p:spPr>
        <p:txBody>
          <a:bodyPr>
            <a:normAutofit/>
          </a:bodyPr>
          <a:lstStyle/>
          <a:p>
            <a:pPr marL="0" indent="0" algn="r">
              <a:buNone/>
            </a:pPr>
            <a:endParaRPr lang="ru-RU" sz="2800" dirty="0">
              <a:solidFill>
                <a:schemeClr val="accent1">
                  <a:lumMod val="50000"/>
                </a:schemeClr>
              </a:solidFill>
              <a:latin typeface="Times New Roman" pitchFamily="18" charset="0"/>
              <a:cs typeface="Times New Roman" pitchFamily="18" charset="0"/>
            </a:endParaRPr>
          </a:p>
          <a:p>
            <a:pPr marL="0" indent="0" algn="r">
              <a:buNone/>
            </a:pPr>
            <a:r>
              <a:rPr lang="ru-RU" sz="2000" dirty="0" smtClean="0">
                <a:solidFill>
                  <a:schemeClr val="tx1"/>
                </a:solidFill>
                <a:latin typeface="Times New Roman" pitchFamily="18" charset="0"/>
                <a:cs typeface="Times New Roman" pitchFamily="18" charset="0"/>
              </a:rPr>
              <a:t>Подготовила</a:t>
            </a:r>
            <a:r>
              <a:rPr lang="ru-RU" sz="2000" dirty="0" smtClean="0">
                <a:solidFill>
                  <a:schemeClr val="tx1"/>
                </a:solidFill>
                <a:latin typeface="Times New Roman" pitchFamily="18" charset="0"/>
                <a:cs typeface="Times New Roman" pitchFamily="18" charset="0"/>
              </a:rPr>
              <a:t>: воспитатель</a:t>
            </a:r>
          </a:p>
          <a:p>
            <a:pPr algn="r"/>
            <a:r>
              <a:rPr lang="ru-RU" sz="2000" dirty="0" smtClean="0">
                <a:solidFill>
                  <a:schemeClr val="tx1"/>
                </a:solidFill>
                <a:latin typeface="Times New Roman" pitchFamily="18" charset="0"/>
                <a:cs typeface="Times New Roman" pitchFamily="18" charset="0"/>
              </a:rPr>
              <a:t>Томсон Елена Петровна </a:t>
            </a:r>
          </a:p>
        </p:txBody>
      </p:sp>
    </p:spTree>
    <p:extLst>
      <p:ext uri="{BB962C8B-B14F-4D97-AF65-F5344CB8AC3E}">
        <p14:creationId xmlns:p14="http://schemas.microsoft.com/office/powerpoint/2010/main" val="415836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ru-RU" sz="2800" dirty="0" smtClean="0">
                <a:latin typeface="Times New Roman" pitchFamily="18" charset="0"/>
                <a:cs typeface="Times New Roman" pitchFamily="18" charset="0"/>
              </a:rPr>
              <a:t>Предметно-пространственная среда</a:t>
            </a:r>
            <a:endParaRPr lang="ru-RU" sz="2800" dirty="0">
              <a:latin typeface="Times New Roman" pitchFamily="18" charset="0"/>
              <a:cs typeface="Times New Roman" pitchFamily="18" charset="0"/>
            </a:endParaRPr>
          </a:p>
        </p:txBody>
      </p:sp>
      <p:pic>
        <p:nvPicPr>
          <p:cNvPr id="1026" name="Picture 2" descr="C:\Users\Novel\Desktop\фото на призентацию\IMG_20230313_15183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05" r="6349"/>
          <a:stretch/>
        </p:blipFill>
        <p:spPr bwMode="auto">
          <a:xfrm>
            <a:off x="656368" y="1347946"/>
            <a:ext cx="3771616" cy="22970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ovel\Desktop\фото на призентацию\IMG_20230313_15184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56" r="15556"/>
          <a:stretch/>
        </p:blipFill>
        <p:spPr bwMode="auto">
          <a:xfrm>
            <a:off x="4788024" y="1357219"/>
            <a:ext cx="3672408" cy="22878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ovel\Desktop\фото на призентацию\IMG_20230313_15183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40" b="9160"/>
          <a:stretch/>
        </p:blipFill>
        <p:spPr bwMode="auto">
          <a:xfrm>
            <a:off x="605151" y="4293096"/>
            <a:ext cx="3822833" cy="212174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Novel\Desktop\фото на призентацию\IMG_20230313_15183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459" r="23810"/>
          <a:stretch/>
        </p:blipFill>
        <p:spPr bwMode="auto">
          <a:xfrm>
            <a:off x="4788024" y="4293096"/>
            <a:ext cx="3618993" cy="2121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408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ru-RU" sz="2400" b="1" dirty="0" smtClean="0">
                <a:latin typeface="Times New Roman" pitchFamily="18" charset="0"/>
                <a:cs typeface="Times New Roman" pitchFamily="18" charset="0"/>
              </a:rPr>
              <a:t>Другие виды </a:t>
            </a:r>
            <a:r>
              <a:rPr lang="ru-RU" sz="2400" b="1" dirty="0" err="1" smtClean="0">
                <a:latin typeface="Times New Roman" pitchFamily="18" charset="0"/>
                <a:cs typeface="Times New Roman" pitchFamily="18" charset="0"/>
              </a:rPr>
              <a:t>ковролинографов</a:t>
            </a:r>
            <a:endParaRPr lang="ru-RU" sz="2400" b="1" dirty="0">
              <a:latin typeface="Times New Roman" pitchFamily="18" charset="0"/>
              <a:cs typeface="Times New Roman" pitchFamily="18" charset="0"/>
            </a:endParaRPr>
          </a:p>
        </p:txBody>
      </p:sp>
      <p:pic>
        <p:nvPicPr>
          <p:cNvPr id="2050" name="Picture 2" descr="F:\Фото пчелки\IMG_20230307_105248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68760"/>
            <a:ext cx="4248472" cy="277041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Novel\Desktop\фото на призентацию\IMG_20230309_1613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52" r="10794"/>
          <a:stretch/>
        </p:blipFill>
        <p:spPr bwMode="auto">
          <a:xfrm>
            <a:off x="4355976" y="3429000"/>
            <a:ext cx="4521133" cy="2882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742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3" descr="C:\Users\Novel\Desktop\фото на призентацию\IMG_20230309_111616_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910" b="16190"/>
          <a:stretch/>
        </p:blipFill>
        <p:spPr bwMode="auto">
          <a:xfrm>
            <a:off x="971600" y="764704"/>
            <a:ext cx="3279919" cy="48298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Novel\Desktop\фото на призентацию\IMG_20230309_111503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9" t="6524" r="459" b="25311"/>
          <a:stretch/>
        </p:blipFill>
        <p:spPr bwMode="auto">
          <a:xfrm>
            <a:off x="5076057" y="764704"/>
            <a:ext cx="3384375" cy="4829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053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395"/>
            <a:ext cx="9144000" cy="6858000"/>
          </a:xfrm>
          <a:prstGeom prst="rect">
            <a:avLst/>
          </a:prstGeom>
        </p:spPr>
      </p:pic>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Работа с родителями</a:t>
            </a:r>
            <a:endParaRPr lang="ru-RU" sz="3200" dirty="0">
              <a:latin typeface="Times New Roman" pitchFamily="18" charset="0"/>
              <a:cs typeface="Times New Roman" pitchFamily="18" charset="0"/>
            </a:endParaRPr>
          </a:p>
        </p:txBody>
      </p:sp>
      <p:pic>
        <p:nvPicPr>
          <p:cNvPr id="6" name="Рисунок 5" descr="F:\фотки\20180221_172837.jpg"/>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33534"/>
            <a:ext cx="2232248" cy="2520280"/>
          </a:xfrm>
          <a:prstGeom prst="rect">
            <a:avLst/>
          </a:prstGeom>
          <a:noFill/>
          <a:ln>
            <a:noFill/>
          </a:ln>
        </p:spPr>
      </p:pic>
      <p:pic>
        <p:nvPicPr>
          <p:cNvPr id="7" name="Рисунок 6" descr="F:\фотки\20180221_172807.jpg"/>
          <p:cNvPicPr/>
          <p:nvPr/>
        </p:nvPicPr>
        <p:blipFill>
          <a:blip r:embed="rId4">
            <a:extLst>
              <a:ext uri="{28A0092B-C50C-407E-A947-70E740481C1C}">
                <a14:useLocalDpi xmlns:a14="http://schemas.microsoft.com/office/drawing/2010/main" val="0"/>
              </a:ext>
            </a:extLst>
          </a:blip>
          <a:srcRect/>
          <a:stretch>
            <a:fillRect/>
          </a:stretch>
        </p:blipFill>
        <p:spPr bwMode="auto">
          <a:xfrm>
            <a:off x="311751" y="3789040"/>
            <a:ext cx="2232248" cy="2304256"/>
          </a:xfrm>
          <a:prstGeom prst="rect">
            <a:avLst/>
          </a:prstGeom>
          <a:noFill/>
          <a:ln>
            <a:noFill/>
          </a:ln>
        </p:spPr>
      </p:pic>
      <p:pic>
        <p:nvPicPr>
          <p:cNvPr id="8" name="Рисунок 7" descr="F:\фотки\20180221_172815.jpg"/>
          <p:cNvPicPr/>
          <p:nvPr/>
        </p:nvPicPr>
        <p:blipFill>
          <a:blip r:embed="rId5">
            <a:extLst>
              <a:ext uri="{28A0092B-C50C-407E-A947-70E740481C1C}">
                <a14:useLocalDpi xmlns:a14="http://schemas.microsoft.com/office/drawing/2010/main" val="0"/>
              </a:ext>
            </a:extLst>
          </a:blip>
          <a:srcRect/>
          <a:stretch>
            <a:fillRect/>
          </a:stretch>
        </p:blipFill>
        <p:spPr bwMode="auto">
          <a:xfrm>
            <a:off x="6876256" y="1052736"/>
            <a:ext cx="1944216" cy="2520280"/>
          </a:xfrm>
          <a:prstGeom prst="rect">
            <a:avLst/>
          </a:prstGeom>
          <a:noFill/>
          <a:ln>
            <a:noFill/>
          </a:ln>
        </p:spPr>
      </p:pic>
      <p:pic>
        <p:nvPicPr>
          <p:cNvPr id="9" name="Рисунок 8" descr="F:\фотки\20180221_172815.jpg"/>
          <p:cNvPicPr/>
          <p:nvPr/>
        </p:nvPicPr>
        <p:blipFill>
          <a:blip r:embed="rId5">
            <a:extLst>
              <a:ext uri="{28A0092B-C50C-407E-A947-70E740481C1C}">
                <a14:useLocalDpi xmlns:a14="http://schemas.microsoft.com/office/drawing/2010/main" val="0"/>
              </a:ext>
            </a:extLst>
          </a:blip>
          <a:srcRect/>
          <a:stretch>
            <a:fillRect/>
          </a:stretch>
        </p:blipFill>
        <p:spPr bwMode="auto">
          <a:xfrm>
            <a:off x="6876256" y="3789040"/>
            <a:ext cx="1944216" cy="2304256"/>
          </a:xfrm>
          <a:prstGeom prst="rect">
            <a:avLst/>
          </a:prstGeom>
          <a:noFill/>
          <a:ln>
            <a:noFill/>
          </a:ln>
        </p:spPr>
      </p:pic>
      <p:pic>
        <p:nvPicPr>
          <p:cNvPr id="10" name="Рисунок 9" descr="F:\фотки\20180221_181732.jpg"/>
          <p:cNvPicPr/>
          <p:nvPr/>
        </p:nvPicPr>
        <p:blipFill rotWithShape="1">
          <a:blip r:embed="rId6">
            <a:extLst>
              <a:ext uri="{28A0092B-C50C-407E-A947-70E740481C1C}">
                <a14:useLocalDpi xmlns:a14="http://schemas.microsoft.com/office/drawing/2010/main" val="0"/>
              </a:ext>
            </a:extLst>
          </a:blip>
          <a:srcRect r="8065" b="13925"/>
          <a:stretch/>
        </p:blipFill>
        <p:spPr bwMode="auto">
          <a:xfrm>
            <a:off x="2843808" y="1628800"/>
            <a:ext cx="3744416" cy="32403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5730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9263"/>
            <a:ext cx="9144000" cy="6848737"/>
          </a:xfrm>
        </p:spPr>
      </p:pic>
      <p:sp>
        <p:nvSpPr>
          <p:cNvPr id="2" name="Заголовок 1"/>
          <p:cNvSpPr>
            <a:spLocks noGrp="1"/>
          </p:cNvSpPr>
          <p:nvPr>
            <p:ph type="title"/>
          </p:nvPr>
        </p:nvSpPr>
        <p:spPr>
          <a:xfrm>
            <a:off x="611560" y="2348880"/>
            <a:ext cx="8229600" cy="1143000"/>
          </a:xfrm>
        </p:spPr>
        <p:txBody>
          <a:bodyPr/>
          <a:lstStyle/>
          <a:p>
            <a:r>
              <a:rPr lang="ru-RU" dirty="0" smtClean="0">
                <a:latin typeface="Times New Roman" pitchFamily="18" charset="0"/>
                <a:cs typeface="Times New Roman" pitchFamily="18" charset="0"/>
              </a:rPr>
              <a:t>Спасибо за внимание!</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26612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5" y="248"/>
            <a:ext cx="9144000" cy="6858000"/>
          </a:xfrm>
          <a:prstGeom prst="rect">
            <a:avLst/>
          </a:prstGeom>
        </p:spPr>
      </p:pic>
      <p:sp>
        <p:nvSpPr>
          <p:cNvPr id="2" name="Заголовок 1"/>
          <p:cNvSpPr>
            <a:spLocks noGrp="1"/>
          </p:cNvSpPr>
          <p:nvPr>
            <p:ph type="title"/>
          </p:nvPr>
        </p:nvSpPr>
        <p:spPr/>
        <p:txBody>
          <a:bodyPr>
            <a:normAutofit fontScale="90000"/>
          </a:bodyPr>
          <a:lstStyle/>
          <a:p>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err="1" smtClean="0">
                <a:latin typeface="Times New Roman" pitchFamily="18" charset="0"/>
                <a:cs typeface="Times New Roman" pitchFamily="18" charset="0"/>
              </a:rPr>
              <a:t>Ковролинография</a:t>
            </a:r>
            <a:r>
              <a:rPr lang="ru-RU" sz="1800" dirty="0">
                <a:latin typeface="Times New Roman" pitchFamily="18" charset="0"/>
                <a:cs typeface="Times New Roman" pitchFamily="18" charset="0"/>
              </a:rPr>
              <a:t> – </a:t>
            </a:r>
            <a:r>
              <a:rPr lang="ru-RU" sz="1800" dirty="0" smtClean="0">
                <a:latin typeface="Times New Roman" pitchFamily="18" charset="0"/>
                <a:cs typeface="Times New Roman" pitchFamily="18" charset="0"/>
              </a:rPr>
              <a:t>это </a:t>
            </a:r>
            <a:r>
              <a:rPr lang="ru-RU" sz="1800" dirty="0">
                <a:latin typeface="Times New Roman" pitchFamily="18" charset="0"/>
                <a:cs typeface="Times New Roman" pitchFamily="18" charset="0"/>
              </a:rPr>
              <a:t>новая развивающая технология с использованием </a:t>
            </a:r>
            <a:r>
              <a:rPr lang="ru-RU" sz="1800" b="1" dirty="0" err="1" smtClean="0">
                <a:latin typeface="Times New Roman" pitchFamily="18" charset="0"/>
                <a:cs typeface="Times New Roman" pitchFamily="18" charset="0"/>
              </a:rPr>
              <a:t>ковролинографа</a:t>
            </a:r>
            <a:r>
              <a:rPr lang="ru-RU" sz="1800" dirty="0" smtClean="0">
                <a:latin typeface="Times New Roman" pitchFamily="18" charset="0"/>
                <a:cs typeface="Times New Roman" pitchFamily="18" charset="0"/>
              </a:rPr>
              <a:t>, развитие </a:t>
            </a:r>
            <a:r>
              <a:rPr lang="ru-RU" sz="1800" dirty="0">
                <a:latin typeface="Times New Roman" pitchFamily="18" charset="0"/>
                <a:cs typeface="Times New Roman" pitchFamily="18" charset="0"/>
              </a:rPr>
              <a:t>координации движений, общей и мелкой </a:t>
            </a:r>
            <a:r>
              <a:rPr lang="ru-RU" sz="1800" dirty="0" smtClean="0">
                <a:latin typeface="Times New Roman" pitchFamily="18" charset="0"/>
                <a:cs typeface="Times New Roman" pitchFamily="18" charset="0"/>
              </a:rPr>
              <a:t>моторики, развитие </a:t>
            </a:r>
            <a:r>
              <a:rPr lang="ru-RU" sz="1800" dirty="0">
                <a:latin typeface="Times New Roman" pitchFamily="18" charset="0"/>
                <a:cs typeface="Times New Roman" pitchFamily="18" charset="0"/>
              </a:rPr>
              <a:t>зрительного, тактильного и слухового восприятия</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1026" name="Picture 2" descr="C:\Users\Novel\Desktop\фото на призентацию\IMG_20230309_12575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07" r="11402"/>
          <a:stretch/>
        </p:blipFill>
        <p:spPr bwMode="auto">
          <a:xfrm>
            <a:off x="386656" y="1196753"/>
            <a:ext cx="4426858"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ovel\Desktop\фото на призентацию\IMG_20230309_104933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88" r="13016" b="7440"/>
          <a:stretch/>
        </p:blipFill>
        <p:spPr bwMode="auto">
          <a:xfrm>
            <a:off x="4139951" y="3429249"/>
            <a:ext cx="4732797" cy="307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18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Прямоугольник 5"/>
          <p:cNvSpPr/>
          <p:nvPr/>
        </p:nvSpPr>
        <p:spPr>
          <a:xfrm>
            <a:off x="611560" y="1124744"/>
            <a:ext cx="7560840" cy="4708981"/>
          </a:xfrm>
          <a:prstGeom prst="rect">
            <a:avLst/>
          </a:prstGeom>
        </p:spPr>
        <p:txBody>
          <a:bodyPr wrap="square">
            <a:spAutoFit/>
          </a:bodyPr>
          <a:lstStyle/>
          <a:p>
            <a:r>
              <a:rPr lang="ru-RU" sz="2000" b="1" dirty="0" smtClean="0">
                <a:latin typeface="Times New Roman" pitchFamily="18" charset="0"/>
                <a:cs typeface="Times New Roman" pitchFamily="18" charset="0"/>
              </a:rPr>
              <a:t>Цель</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развитие детей 2-3 лет познавательно-речевых способностей через организацию разных видов деятельности: игровой, познавательно-речевой, художественно-эстетической с помощью </a:t>
            </a:r>
            <a:r>
              <a:rPr lang="ru-RU" sz="2000" dirty="0" err="1">
                <a:latin typeface="Times New Roman" pitchFamily="18" charset="0"/>
                <a:cs typeface="Times New Roman" pitchFamily="18" charset="0"/>
              </a:rPr>
              <a:t>ковролинографа</a:t>
            </a:r>
            <a:r>
              <a:rPr lang="ru-RU" sz="2000" dirty="0">
                <a:latin typeface="Times New Roman" pitchFamily="18" charset="0"/>
                <a:cs typeface="Times New Roman" pitchFamily="18" charset="0"/>
              </a:rPr>
              <a:t>.</a:t>
            </a:r>
          </a:p>
          <a:p>
            <a:r>
              <a:rPr lang="ru-RU" sz="2000" b="1" dirty="0">
                <a:latin typeface="Times New Roman" pitchFamily="18" charset="0"/>
                <a:cs typeface="Times New Roman" pitchFamily="18" charset="0"/>
              </a:rPr>
              <a:t>Задачи</a:t>
            </a:r>
            <a:r>
              <a:rPr lang="ru-RU" sz="2000" b="1"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-развивать </a:t>
            </a:r>
            <a:r>
              <a:rPr lang="ru-RU" sz="2000" dirty="0">
                <a:latin typeface="Times New Roman" pitchFamily="18" charset="0"/>
                <a:cs typeface="Times New Roman" pitchFamily="18" charset="0"/>
              </a:rPr>
              <a:t>игровые, познавательные, сенсорные, речевые способности, учитывая индивидуальные и возрастные особенности </a:t>
            </a:r>
            <a:r>
              <a:rPr lang="ru-RU" sz="2000" dirty="0" smtClean="0">
                <a:latin typeface="Times New Roman" pitchFamily="18" charset="0"/>
                <a:cs typeface="Times New Roman" pitchFamily="18" charset="0"/>
              </a:rPr>
              <a:t>ребенка;</a:t>
            </a:r>
          </a:p>
          <a:p>
            <a:r>
              <a:rPr lang="ru-RU" sz="2000" dirty="0" smtClean="0">
                <a:latin typeface="Times New Roman" pitchFamily="18" charset="0"/>
                <a:cs typeface="Times New Roman" pitchFamily="18" charset="0"/>
              </a:rPr>
              <a:t>- всестороннее </a:t>
            </a:r>
            <a:r>
              <a:rPr lang="ru-RU" sz="2000" dirty="0">
                <a:latin typeface="Times New Roman" pitchFamily="18" charset="0"/>
                <a:cs typeface="Times New Roman" pitchFamily="18" charset="0"/>
              </a:rPr>
              <a:t>развитие ребёнка, формирование   умственных и творческих </a:t>
            </a:r>
            <a:r>
              <a:rPr lang="ru-RU" sz="2000" dirty="0" smtClean="0">
                <a:latin typeface="Times New Roman" pitchFamily="18" charset="0"/>
                <a:cs typeface="Times New Roman" pitchFamily="18" charset="0"/>
              </a:rPr>
              <a:t>способностей</a:t>
            </a:r>
            <a:r>
              <a:rPr lang="ru-RU" sz="2000" dirty="0">
                <a:latin typeface="Times New Roman" pitchFamily="18" charset="0"/>
                <a:cs typeface="Times New Roman" pitchFamily="18" charset="0"/>
              </a:rPr>
              <a:t>;</a:t>
            </a:r>
          </a:p>
          <a:p>
            <a:r>
              <a:rPr lang="ru-RU" sz="2000" dirty="0" smtClean="0">
                <a:latin typeface="Times New Roman" pitchFamily="18" charset="0"/>
                <a:cs typeface="Times New Roman" pitchFamily="18" charset="0"/>
              </a:rPr>
              <a:t>- установление </a:t>
            </a:r>
            <a:r>
              <a:rPr lang="ru-RU" sz="2000" dirty="0">
                <a:latin typeface="Times New Roman" pitchFamily="18" charset="0"/>
                <a:cs typeface="Times New Roman" pitchFamily="18" charset="0"/>
              </a:rPr>
              <a:t>комфортного общения взрослого с ребёнком в непринужденной форме через игровые  способы </a:t>
            </a:r>
            <a:r>
              <a:rPr lang="ru-RU" sz="2000" dirty="0" smtClean="0">
                <a:latin typeface="Times New Roman" pitchFamily="18" charset="0"/>
                <a:cs typeface="Times New Roman" pitchFamily="18" charset="0"/>
              </a:rPr>
              <a:t>действий;</a:t>
            </a:r>
            <a:endParaRPr lang="ru-RU" sz="2000" dirty="0">
              <a:latin typeface="Times New Roman" pitchFamily="18" charset="0"/>
              <a:cs typeface="Times New Roman" pitchFamily="18" charset="0"/>
            </a:endParaRPr>
          </a:p>
          <a:p>
            <a:r>
              <a:rPr lang="ru-RU" sz="2000" dirty="0" smtClean="0">
                <a:latin typeface="Times New Roman" pitchFamily="18" charset="0"/>
                <a:cs typeface="Times New Roman" pitchFamily="18" charset="0"/>
              </a:rPr>
              <a:t>- воспитание  </a:t>
            </a:r>
            <a:r>
              <a:rPr lang="ru-RU" sz="2000" dirty="0">
                <a:latin typeface="Times New Roman" pitchFamily="18" charset="0"/>
                <a:cs typeface="Times New Roman" pitchFamily="18" charset="0"/>
              </a:rPr>
              <a:t>дружеское отношение друг к другу, социализации,  при совместном</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использовании </a:t>
            </a:r>
            <a:r>
              <a:rPr lang="ru-RU" sz="2000" dirty="0" err="1">
                <a:latin typeface="Times New Roman" pitchFamily="18" charset="0"/>
                <a:cs typeface="Times New Roman" pitchFamily="18" charset="0"/>
              </a:rPr>
              <a:t>ковролинографа</a:t>
            </a:r>
            <a:r>
              <a:rPr lang="ru-RU" sz="2000" dirty="0">
                <a:latin typeface="Times New Roman" pitchFamily="18" charset="0"/>
                <a:cs typeface="Times New Roman" pitchFamily="18" charset="0"/>
              </a:rPr>
              <a:t>.</a:t>
            </a:r>
          </a:p>
          <a:p>
            <a:r>
              <a:rPr lang="ru-RU" sz="2000" dirty="0">
                <a:latin typeface="Times New Roman" pitchFamily="18" charset="0"/>
                <a:cs typeface="Times New Roman" pitchFamily="18" charset="0"/>
              </a:rPr>
              <a:t> </a:t>
            </a:r>
          </a:p>
        </p:txBody>
      </p:sp>
    </p:spTree>
    <p:extLst>
      <p:ext uri="{BB962C8B-B14F-4D97-AF65-F5344CB8AC3E}">
        <p14:creationId xmlns:p14="http://schemas.microsoft.com/office/powerpoint/2010/main" val="426959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2" name="Заголовок 1"/>
          <p:cNvSpPr>
            <a:spLocks noGrp="1"/>
          </p:cNvSpPr>
          <p:nvPr>
            <p:ph type="title"/>
          </p:nvPr>
        </p:nvSpPr>
        <p:spPr>
          <a:xfrm>
            <a:off x="457200" y="274638"/>
            <a:ext cx="8229600" cy="2506290"/>
          </a:xfrm>
        </p:spPr>
        <p:txBody>
          <a:bodyPr>
            <a:noAutofit/>
          </a:bodyPr>
          <a:lstStyle/>
          <a:p>
            <a:r>
              <a:rPr lang="ru-RU" sz="1400" dirty="0">
                <a:latin typeface="Times New Roman" pitchFamily="18" charset="0"/>
                <a:cs typeface="Simplified Arabic" pitchFamily="18" charset="-78"/>
              </a:rPr>
              <a:t>Ковролинограф имеет некоторые преимущества перед </a:t>
            </a:r>
            <a:r>
              <a:rPr lang="ru-RU" sz="1400" dirty="0" err="1">
                <a:latin typeface="Times New Roman" pitchFamily="18" charset="0"/>
                <a:cs typeface="Simplified Arabic" pitchFamily="18" charset="-78"/>
              </a:rPr>
              <a:t>фланелеграфом</a:t>
            </a:r>
            <a:r>
              <a:rPr lang="ru-RU" sz="1400" dirty="0">
                <a:latin typeface="Times New Roman" pitchFamily="18" charset="0"/>
                <a:cs typeface="Simplified Arabic" pitchFamily="18" charset="-78"/>
              </a:rPr>
              <a:t>. Современные материалы (</a:t>
            </a:r>
            <a:r>
              <a:rPr lang="ru-RU" sz="1400" dirty="0" err="1">
                <a:latin typeface="Times New Roman" pitchFamily="18" charset="0"/>
                <a:cs typeface="Simplified Arabic" pitchFamily="18" charset="-78"/>
              </a:rPr>
              <a:t>ковролин</a:t>
            </a:r>
            <a:r>
              <a:rPr lang="ru-RU" sz="1400" dirty="0">
                <a:latin typeface="Times New Roman" pitchFamily="18" charset="0"/>
                <a:cs typeface="Simplified Arabic" pitchFamily="18" charset="-78"/>
              </a:rPr>
              <a:t> и липучка) имеют намного большую силу сцепления, чем фланель. Поэтому </a:t>
            </a:r>
            <a:r>
              <a:rPr lang="ru-RU" sz="1400" dirty="0">
                <a:latin typeface="Times New Roman" pitchFamily="18" charset="0"/>
                <a:cs typeface="Times New Roman" pitchFamily="18" charset="0"/>
              </a:rPr>
              <a:t>игровой материал прочно прикрепляется к </a:t>
            </a:r>
            <a:r>
              <a:rPr lang="ru-RU" sz="1400" dirty="0" err="1">
                <a:latin typeface="Times New Roman" pitchFamily="18" charset="0"/>
                <a:cs typeface="Times New Roman" pitchFamily="18" charset="0"/>
              </a:rPr>
              <a:t>ковролину</a:t>
            </a:r>
            <a:r>
              <a:rPr lang="ru-RU" sz="1400" dirty="0">
                <a:latin typeface="Times New Roman" pitchFamily="18" charset="0"/>
                <a:cs typeface="Times New Roman" pitchFamily="18" charset="0"/>
              </a:rPr>
              <a:t> и не падает с полотна во время занятий.</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Ковролинограф позволяет выстраивать организованную  образовательную работу с детьми фронтально, по подгруппам и индивидуально.</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Ковролинографии</a:t>
            </a:r>
            <a:r>
              <a:rPr lang="ru-RU" sz="1400" dirty="0">
                <a:latin typeface="Times New Roman" pitchFamily="18" charset="0"/>
                <a:cs typeface="Times New Roman" pitchFamily="18" charset="0"/>
              </a:rPr>
              <a:t> является одним из способов совершенствования пальчиковой моторики, развития зрительного восприятия дошкольников.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Новизна  этой технологии в том, что отработана методика работы с </a:t>
            </a:r>
            <a:r>
              <a:rPr lang="ru-RU" sz="1400" dirty="0" err="1">
                <a:latin typeface="Times New Roman" pitchFamily="18" charset="0"/>
                <a:cs typeface="Times New Roman" pitchFamily="18" charset="0"/>
              </a:rPr>
              <a:t>ковролинографом</a:t>
            </a:r>
            <a:r>
              <a:rPr lang="ru-RU" sz="1400" dirty="0">
                <a:latin typeface="Times New Roman" pitchFamily="18" charset="0"/>
                <a:cs typeface="Times New Roman" pitchFamily="18" charset="0"/>
              </a:rPr>
              <a:t> позволяет его использовать как в образовательной деятельности, так и в совместной деятельности с детьми в режимных моментах, а также при ознакомлении малышей со сказкой.</a:t>
            </a:r>
            <a:endParaRPr lang="ru-RU" sz="1400" dirty="0"/>
          </a:p>
        </p:txBody>
      </p:sp>
      <p:pic>
        <p:nvPicPr>
          <p:cNvPr id="2050" name="Picture 2" descr="C:\Users\Novel\Desktop\фото на призентацию\IMG_20230309_105120_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61" t="4173" r="8413"/>
          <a:stretch/>
        </p:blipFill>
        <p:spPr bwMode="auto">
          <a:xfrm>
            <a:off x="341674" y="2920128"/>
            <a:ext cx="3870286" cy="326709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Novel\Desktop\фото на призентацию\IMG_20230309_12593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604" t="5205" r="19682"/>
          <a:stretch/>
        </p:blipFill>
        <p:spPr bwMode="auto">
          <a:xfrm>
            <a:off x="5004048" y="2920127"/>
            <a:ext cx="3760725" cy="3267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217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2" name="Заголовок 1"/>
          <p:cNvSpPr>
            <a:spLocks noGrp="1"/>
          </p:cNvSpPr>
          <p:nvPr>
            <p:ph type="title"/>
          </p:nvPr>
        </p:nvSpPr>
        <p:spPr>
          <a:xfrm>
            <a:off x="395536" y="116632"/>
            <a:ext cx="8229600" cy="1440160"/>
          </a:xfrm>
        </p:spPr>
        <p:txBody>
          <a:bodyPr>
            <a:normAutofit/>
          </a:bodyPr>
          <a:lstStyle/>
          <a:p>
            <a:r>
              <a:rPr lang="ru-RU" sz="18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Д</a:t>
            </a:r>
            <a:r>
              <a:rPr lang="ru-RU" sz="2000" dirty="0" smtClean="0">
                <a:latin typeface="Times New Roman" pitchFamily="18" charset="0"/>
                <a:cs typeface="Times New Roman" pitchFamily="18" charset="0"/>
              </a:rPr>
              <a:t>ети </a:t>
            </a:r>
            <a:r>
              <a:rPr lang="ru-RU" sz="2000" dirty="0">
                <a:latin typeface="Times New Roman" pitchFamily="18" charset="0"/>
                <a:cs typeface="Times New Roman" pitchFamily="18" charset="0"/>
              </a:rPr>
              <a:t>могут разыгрывать целые сказочные сюжеты или моделировать ситуации из жизни.</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601119"/>
            <a:ext cx="4038600" cy="2524125"/>
          </a:xfrm>
        </p:spPr>
      </p:pic>
      <p:pic>
        <p:nvPicPr>
          <p:cNvPr id="1026" name="Picture 2" descr="F:\Фото пчелки\IMG_20230302_170748_1.jpg"/>
          <p:cNvPicPr>
            <a:picLocks noChangeAspect="1" noChangeArrowheads="1"/>
          </p:cNvPicPr>
          <p:nvPr/>
        </p:nvPicPr>
        <p:blipFill rotWithShape="1">
          <a:blip r:embed="rId3">
            <a:extLst>
              <a:ext uri="{28A0092B-C50C-407E-A947-70E740481C1C}">
                <a14:useLocalDpi xmlns:a14="http://schemas.microsoft.com/office/drawing/2010/main" val="0"/>
              </a:ext>
            </a:extLst>
          </a:blip>
          <a:srcRect t="20402" b="17862"/>
          <a:stretch/>
        </p:blipFill>
        <p:spPr bwMode="auto">
          <a:xfrm>
            <a:off x="467544" y="1700808"/>
            <a:ext cx="4032448" cy="42484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Фото пчелки\IMG_20230307_105513.jpg"/>
          <p:cNvPicPr>
            <a:picLocks noChangeAspect="1" noChangeArrowheads="1"/>
          </p:cNvPicPr>
          <p:nvPr/>
        </p:nvPicPr>
        <p:blipFill rotWithShape="1">
          <a:blip r:embed="rId4">
            <a:extLst>
              <a:ext uri="{28A0092B-C50C-407E-A947-70E740481C1C}">
                <a14:useLocalDpi xmlns:a14="http://schemas.microsoft.com/office/drawing/2010/main" val="0"/>
              </a:ext>
            </a:extLst>
          </a:blip>
          <a:srcRect l="-3682" t="21165" r="3682" b="-7926"/>
          <a:stretch/>
        </p:blipFill>
        <p:spPr bwMode="auto">
          <a:xfrm>
            <a:off x="4644008" y="1700808"/>
            <a:ext cx="3888432" cy="468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616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0" y="-4125"/>
            <a:ext cx="9144000" cy="6858000"/>
          </a:xfrm>
          <a:prstGeom prst="rect">
            <a:avLst/>
          </a:prstGeom>
        </p:spPr>
      </p:pic>
      <p:sp>
        <p:nvSpPr>
          <p:cNvPr id="2" name="Заголовок 1"/>
          <p:cNvSpPr>
            <a:spLocks noGrp="1"/>
          </p:cNvSpPr>
          <p:nvPr>
            <p:ph type="title"/>
          </p:nvPr>
        </p:nvSpPr>
        <p:spPr>
          <a:xfrm>
            <a:off x="457200" y="404664"/>
            <a:ext cx="8229600" cy="1080120"/>
          </a:xfrm>
        </p:spPr>
        <p:txBody>
          <a:bodyPr>
            <a:noAutofit/>
          </a:bodyPr>
          <a:lstStyle/>
          <a:p>
            <a:r>
              <a:rPr lang="ru-RU" sz="1600" dirty="0">
                <a:latin typeface="Times New Roman" pitchFamily="18" charset="0"/>
                <a:cs typeface="Times New Roman" pitchFamily="18" charset="0"/>
              </a:rPr>
              <a:t>Помимо интереса, который такое игровое полотно непременно вызовет у ребят, оно также несёт в себе и несомненную практическую пользу. Играя с маленькими фигурками и размещая их на полотне, ребёнок развивает мелкую моторику пальцев рук, а, следовательно, и речь. Придумывая самостоятельно или с помощью педагога различные сюжеты, ребёнок стимулирует таким образом свою познавательную деятельность, а также развивает воображение.</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pic>
        <p:nvPicPr>
          <p:cNvPr id="3074" name="Picture 2" descr="F:\Фото пчелки\IMG_20230307_105830_1.jpg"/>
          <p:cNvPicPr>
            <a:picLocks noChangeAspect="1" noChangeArrowheads="1"/>
          </p:cNvPicPr>
          <p:nvPr/>
        </p:nvPicPr>
        <p:blipFill rotWithShape="1">
          <a:blip r:embed="rId3">
            <a:extLst>
              <a:ext uri="{28A0092B-C50C-407E-A947-70E740481C1C}">
                <a14:useLocalDpi xmlns:a14="http://schemas.microsoft.com/office/drawing/2010/main" val="0"/>
              </a:ext>
            </a:extLst>
          </a:blip>
          <a:srcRect l="695" t="26826" r="-695" b="-1826"/>
          <a:stretch/>
        </p:blipFill>
        <p:spPr bwMode="auto">
          <a:xfrm>
            <a:off x="2915816" y="1695411"/>
            <a:ext cx="3600400" cy="452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341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fontScale="90000"/>
          </a:bodyPr>
          <a:lstStyle/>
          <a:p>
            <a:r>
              <a:rPr lang="ru-RU" sz="1800" dirty="0">
                <a:latin typeface="Times New Roman" pitchFamily="18" charset="0"/>
                <a:cs typeface="Times New Roman" pitchFamily="18" charset="0"/>
              </a:rPr>
              <a:t>На </a:t>
            </a:r>
            <a:r>
              <a:rPr lang="ru-RU" sz="1800" dirty="0" err="1">
                <a:latin typeface="Times New Roman" pitchFamily="18" charset="0"/>
                <a:cs typeface="Times New Roman" pitchFamily="18" charset="0"/>
              </a:rPr>
              <a:t>ковролине</a:t>
            </a:r>
            <a:r>
              <a:rPr lang="ru-RU" sz="1800" dirty="0">
                <a:latin typeface="Times New Roman" pitchFamily="18" charset="0"/>
                <a:cs typeface="Times New Roman" pitchFamily="18" charset="0"/>
              </a:rPr>
              <a:t> также можно отразить реальные пространственные отношения между предметами. Ребенку раннего возраста понять это трудно. Этому помогают дидактические игры на </a:t>
            </a:r>
            <a:r>
              <a:rPr lang="ru-RU" sz="1800" dirty="0" err="1">
                <a:latin typeface="Times New Roman" pitchFamily="18" charset="0"/>
                <a:cs typeface="Times New Roman" pitchFamily="18" charset="0"/>
              </a:rPr>
              <a:t>ковролине</a:t>
            </a:r>
            <a:r>
              <a:rPr lang="ru-RU" sz="1800" dirty="0">
                <a:latin typeface="Times New Roman" pitchFamily="18" charset="0"/>
                <a:cs typeface="Times New Roman" pitchFamily="18" charset="0"/>
              </a:rPr>
              <a:t>. </a:t>
            </a:r>
            <a:br>
              <a:rPr lang="ru-RU" sz="1800" dirty="0">
                <a:latin typeface="Times New Roman" pitchFamily="18" charset="0"/>
                <a:cs typeface="Times New Roman" pitchFamily="18" charset="0"/>
              </a:rPr>
            </a:br>
            <a:r>
              <a:rPr lang="ru-RU" sz="1800" dirty="0" err="1">
                <a:latin typeface="Times New Roman" pitchFamily="18" charset="0"/>
                <a:cs typeface="Times New Roman" pitchFamily="18" charset="0"/>
              </a:rPr>
              <a:t>Ковролин</a:t>
            </a:r>
            <a:r>
              <a:rPr lang="ru-RU" sz="1800" dirty="0">
                <a:latin typeface="Times New Roman" pitchFamily="18" charset="0"/>
                <a:cs typeface="Times New Roman" pitchFamily="18" charset="0"/>
              </a:rPr>
              <a:t> удобен для раскладывания героев сказок. Дети лучше запоминают сюжет сказки, а после – и сами с удовольствием пытаются пересказывать текст с использованием картин.</a:t>
            </a:r>
            <a:r>
              <a:rPr lang="ru-RU" sz="1400" dirty="0"/>
              <a:t/>
            </a:r>
            <a:br>
              <a:rPr lang="ru-RU" sz="1400" dirty="0"/>
            </a:br>
            <a:endParaRPr lang="ru-RU" sz="1400"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536" y="1628800"/>
            <a:ext cx="8280920" cy="4968552"/>
          </a:xfrm>
        </p:spPr>
      </p:pic>
    </p:spTree>
    <p:extLst>
      <p:ext uri="{BB962C8B-B14F-4D97-AF65-F5344CB8AC3E}">
        <p14:creationId xmlns:p14="http://schemas.microsoft.com/office/powerpoint/2010/main" val="3984104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fontScale="90000"/>
          </a:bodyPr>
          <a:lstStyle/>
          <a:p>
            <a:pPr algn="l"/>
            <a:r>
              <a:rPr lang="ru-RU" sz="1200" dirty="0" smtClean="0"/>
              <a:t/>
            </a:r>
            <a:br>
              <a:rPr lang="ru-RU" sz="1200" dirty="0" smtClean="0"/>
            </a:br>
            <a:r>
              <a:rPr lang="ru-RU" sz="1600" b="1" dirty="0" smtClean="0">
                <a:latin typeface="Times New Roman" pitchFamily="18" charset="0"/>
                <a:cs typeface="Times New Roman" pitchFamily="18" charset="0"/>
              </a:rPr>
              <a:t>Дидактическая </a:t>
            </a:r>
            <a:r>
              <a:rPr lang="ru-RU" sz="1600" b="1" dirty="0">
                <a:latin typeface="Times New Roman" pitchFamily="18" charset="0"/>
                <a:cs typeface="Times New Roman" pitchFamily="18" charset="0"/>
              </a:rPr>
              <a:t>игра: ”Деревья. Времена года. </a:t>
            </a:r>
            <a:r>
              <a:rPr lang="ru-RU" sz="1600" b="1" dirty="0" smtClean="0">
                <a:latin typeface="Times New Roman" pitchFamily="18" charset="0"/>
                <a:cs typeface="Times New Roman" pitchFamily="18" charset="0"/>
              </a:rPr>
              <a:t>”</a:t>
            </a:r>
            <a:r>
              <a:rPr lang="ru-RU" sz="1600" b="1" dirty="0">
                <a:latin typeface="Times New Roman" pitchFamily="18" charset="0"/>
                <a:cs typeface="Times New Roman" pitchFamily="18" charset="0"/>
              </a:rPr>
              <a:t/>
            </a:r>
            <a:br>
              <a:rPr lang="ru-RU" sz="1600" b="1" dirty="0">
                <a:latin typeface="Times New Roman" pitchFamily="18" charset="0"/>
                <a:cs typeface="Times New Roman" pitchFamily="18" charset="0"/>
              </a:rPr>
            </a:br>
            <a:r>
              <a:rPr lang="ru-RU" sz="1600" b="1" dirty="0">
                <a:latin typeface="Times New Roman" pitchFamily="18" charset="0"/>
                <a:cs typeface="Times New Roman" pitchFamily="18" charset="0"/>
              </a:rPr>
              <a:t> </a:t>
            </a:r>
            <a:r>
              <a:rPr lang="ru-RU" sz="1600" b="1" dirty="0" smtClean="0">
                <a:latin typeface="Times New Roman" pitchFamily="18" charset="0"/>
                <a:cs typeface="Times New Roman" pitchFamily="18" charset="0"/>
              </a:rPr>
              <a:t>Цель</a:t>
            </a:r>
            <a:r>
              <a:rPr lang="ru-RU" sz="1600" b="1" dirty="0">
                <a:latin typeface="Times New Roman" pitchFamily="18" charset="0"/>
                <a:cs typeface="Times New Roman" pitchFamily="18" charset="0"/>
              </a:rPr>
              <a:t>: </a:t>
            </a:r>
            <a:r>
              <a:rPr lang="ru-RU" sz="1600" dirty="0">
                <a:latin typeface="Times New Roman" pitchFamily="18" charset="0"/>
                <a:cs typeface="Times New Roman" pitchFamily="18" charset="0"/>
              </a:rPr>
              <a:t>закреплять основные признаки времени года, основные цвета; развитие мелкой моторики.</a:t>
            </a:r>
            <a:br>
              <a:rPr lang="ru-RU" sz="1600" dirty="0">
                <a:latin typeface="Times New Roman" pitchFamily="18" charset="0"/>
                <a:cs typeface="Times New Roman" pitchFamily="18" charset="0"/>
              </a:rPr>
            </a:br>
            <a:r>
              <a:rPr lang="ru-RU" sz="1600" b="1" dirty="0">
                <a:latin typeface="Times New Roman" pitchFamily="18" charset="0"/>
                <a:cs typeface="Times New Roman" pitchFamily="18" charset="0"/>
              </a:rPr>
              <a:t>Игровое действие:</a:t>
            </a:r>
            <a:br>
              <a:rPr lang="ru-RU" sz="1600" b="1" dirty="0">
                <a:latin typeface="Times New Roman" pitchFamily="18" charset="0"/>
                <a:cs typeface="Times New Roman" pitchFamily="18" charset="0"/>
              </a:rPr>
            </a:br>
            <a:r>
              <a:rPr lang="ru-RU" sz="1600" dirty="0">
                <a:latin typeface="Times New Roman" pitchFamily="18" charset="0"/>
                <a:cs typeface="Times New Roman" pitchFamily="18" charset="0"/>
              </a:rPr>
              <a:t>1. Собрать дерево из частей (ствол, крона).</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2. Прикрепить листочки заданного цвета к осеннему дереву.</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3. Пристегнуть снежинки к зимнему дереву.</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pic>
        <p:nvPicPr>
          <p:cNvPr id="4098" name="Picture 2" descr="C:\Users\Novel\Desktop\фото на призентацию\IMG_20230310_15523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49" r="12223" b="4001"/>
          <a:stretch/>
        </p:blipFill>
        <p:spPr bwMode="auto">
          <a:xfrm>
            <a:off x="179512" y="1674281"/>
            <a:ext cx="4631828" cy="252028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Novel\Desktop\фото на призентацию\IMG_20230310_15551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92" t="9051" r="11745"/>
          <a:stretch/>
        </p:blipFill>
        <p:spPr bwMode="auto">
          <a:xfrm>
            <a:off x="4355976" y="4240358"/>
            <a:ext cx="4631828" cy="2469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579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188640"/>
            <a:ext cx="8229600" cy="1728192"/>
          </a:xfrm>
        </p:spPr>
        <p:txBody>
          <a:bodyPr>
            <a:noAutofit/>
          </a:bodyPr>
          <a:lstStyle/>
          <a:p>
            <a:pPr algn="l"/>
            <a:r>
              <a:rPr lang="ru-RU" sz="1200" b="1" dirty="0" smtClean="0">
                <a:latin typeface="Times New Roman" pitchFamily="18" charset="0"/>
                <a:cs typeface="Times New Roman" pitchFamily="18" charset="0"/>
              </a:rPr>
              <a:t>Дидактическая </a:t>
            </a:r>
            <a:r>
              <a:rPr lang="ru-RU" sz="1200" b="1" dirty="0">
                <a:latin typeface="Times New Roman" pitchFamily="18" charset="0"/>
                <a:cs typeface="Times New Roman" pitchFamily="18" charset="0"/>
              </a:rPr>
              <a:t>игра: ”Фрукты, овощи”</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  </a:t>
            </a:r>
            <a:r>
              <a:rPr lang="ru-RU" sz="1200" b="1" dirty="0" smtClean="0">
                <a:latin typeface="Times New Roman" pitchFamily="18" charset="0"/>
                <a:cs typeface="Times New Roman" pitchFamily="18" charset="0"/>
              </a:rPr>
              <a:t>Цель</a:t>
            </a:r>
            <a:r>
              <a:rPr lang="ru-RU" sz="1200" b="1" dirty="0">
                <a:latin typeface="Times New Roman" pitchFamily="18" charset="0"/>
                <a:cs typeface="Times New Roman" pitchFamily="18" charset="0"/>
              </a:rPr>
              <a:t>:  </a:t>
            </a:r>
            <a:r>
              <a:rPr lang="ru-RU" sz="1200" dirty="0">
                <a:latin typeface="Times New Roman" pitchFamily="18" charset="0"/>
                <a:cs typeface="Times New Roman" pitchFamily="18" charset="0"/>
              </a:rPr>
              <a:t>закреплять умение группировать по месту произрастания овощей и фруктов (грядка, дерево, основные цвета; развивать мелкую </a:t>
            </a:r>
            <a:r>
              <a:rPr lang="ru-RU" sz="1200" dirty="0" smtClean="0">
                <a:latin typeface="Times New Roman" pitchFamily="18" charset="0"/>
                <a:cs typeface="Times New Roman" pitchFamily="18" charset="0"/>
              </a:rPr>
              <a:t>моторику.</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Игровое </a:t>
            </a:r>
            <a:r>
              <a:rPr lang="ru-RU" sz="1200" b="1" dirty="0">
                <a:latin typeface="Times New Roman" pitchFamily="18" charset="0"/>
                <a:cs typeface="Times New Roman" pitchFamily="18" charset="0"/>
              </a:rPr>
              <a:t>действие:</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1. Крепить яблоки и груши в соответствии с цветом</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Группировать растения по месту их произрастания</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3. Разложить овощи и фрукты по корзинкам</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(большая и маленькая).</a:t>
            </a:r>
            <a:r>
              <a:rPr lang="ru-RU" sz="1200" i="1" dirty="0">
                <a:latin typeface="Times New Roman" pitchFamily="18" charset="0"/>
                <a:cs typeface="Times New Roman" pitchFamily="18" charset="0"/>
              </a:rPr>
              <a:t/>
            </a:r>
            <a:br>
              <a:rPr lang="ru-RU" sz="1200" i="1" dirty="0">
                <a:latin typeface="Times New Roman" pitchFamily="18" charset="0"/>
                <a:cs typeface="Times New Roman" pitchFamily="18" charset="0"/>
              </a:rPr>
            </a:br>
            <a:endParaRPr lang="ru-RU" sz="1200" i="1" dirty="0">
              <a:latin typeface="Times New Roman" pitchFamily="18" charset="0"/>
              <a:cs typeface="Times New Roman" pitchFamily="18" charset="0"/>
            </a:endParaRPr>
          </a:p>
        </p:txBody>
      </p:sp>
      <p:pic>
        <p:nvPicPr>
          <p:cNvPr id="5" name="Объект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3316" b="5675"/>
          <a:stretch/>
        </p:blipFill>
        <p:spPr>
          <a:xfrm>
            <a:off x="457200" y="1930401"/>
            <a:ext cx="4038600" cy="4234904"/>
          </a:xfrm>
        </p:spPr>
      </p:pic>
      <p:pic>
        <p:nvPicPr>
          <p:cNvPr id="6" name="Объект 5"/>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4232" b="6896"/>
          <a:stretch/>
        </p:blipFill>
        <p:spPr>
          <a:xfrm>
            <a:off x="4716016" y="1973943"/>
            <a:ext cx="4038600" cy="4223658"/>
          </a:xfrm>
        </p:spPr>
      </p:pic>
    </p:spTree>
    <p:extLst>
      <p:ext uri="{BB962C8B-B14F-4D97-AF65-F5344CB8AC3E}">
        <p14:creationId xmlns:p14="http://schemas.microsoft.com/office/powerpoint/2010/main" val="1669976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192</Words>
  <Application>Microsoft Office PowerPoint</Application>
  <PresentationFormat>Экран (4:3)</PresentationFormat>
  <Paragraphs>22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    Муниципальное Автономное Дошкольное Образовательное Учреждение  детский сад №8 «Аюна», г.Кяхта   «Моя педагогическая находка» Тема: Ковролинография , как средство развития детей раннего дошкольного возраста. </vt:lpstr>
      <vt:lpstr>  Ковролинография – это новая развивающая технология с использованием ковролинографа, развитие координации движений, общей и мелкой моторики, развитие зрительного, тактильного и слухового восприятия.   </vt:lpstr>
      <vt:lpstr>Презентация PowerPoint</vt:lpstr>
      <vt:lpstr>Ковролинограф имеет некоторые преимущества перед фланелеграфом. Современные материалы (ковролин и липучка) имеют намного большую силу сцепления, чем фланель. Поэтому игровой материал прочно прикрепляется к ковролину и не падает с полотна во время занятий. Ковролинограф позволяет выстраивать организованную  образовательную работу с детьми фронтально, по подгруппам и индивидуально.  Ковролинографии является одним из способов совершенствования пальчиковой моторики, развития зрительного восприятия дошкольников.  Новизна  этой технологии в том, что отработана методика работы с ковролинографом позволяет его использовать как в образовательной деятельности, так и в совместной деятельности с детьми в режимных моментах, а также при ознакомлении малышей со сказкой.</vt:lpstr>
      <vt:lpstr> Дети могут разыгрывать целые сказочные сюжеты или моделировать ситуации из жизни. </vt:lpstr>
      <vt:lpstr>Помимо интереса, который такое игровое полотно непременно вызовет у ребят, оно также несёт в себе и несомненную практическую пользу. Играя с маленькими фигурками и размещая их на полотне, ребёнок развивает мелкую моторику пальцев рук, а, следовательно, и речь. Придумывая самостоятельно или с помощью педагога различные сюжеты, ребёнок стимулирует таким образом свою познавательную деятельность, а также развивает воображение. </vt:lpstr>
      <vt:lpstr>На ковролине также можно отразить реальные пространственные отношения между предметами. Ребенку раннего возраста понять это трудно. Этому помогают дидактические игры на ковролине.  Ковролин удобен для раскладывания героев сказок. Дети лучше запоминают сюжет сказки, а после – и сами с удовольствием пытаются пересказывать текст с использованием картин. </vt:lpstr>
      <vt:lpstr> Дидактическая игра: ”Деревья. Времена года. ”  Цель: закреплять основные признаки времени года, основные цвета; развитие мелкой моторики. Игровое действие: 1. Собрать дерево из частей (ствол, крона). 2. Прикрепить листочки заданного цвета к осеннему дереву. 3. Пристегнуть снежинки к зимнему дереву. </vt:lpstr>
      <vt:lpstr>Дидактическая игра: ”Фрукты, овощи”   Цель:  закреплять умение группировать по месту произрастания овощей и фруктов (грядка, дерево, основные цвета; развивать мелкую моторику. Игровое действие: 1. Крепить яблоки и груши в соответствии с цветом Группировать растения по месту их произрастания 3. Разложить овощи и фрукты по корзинкам (большая и маленькая). </vt:lpstr>
      <vt:lpstr>Предметно-пространственная среда</vt:lpstr>
      <vt:lpstr>Другие виды ковролинографов</vt:lpstr>
      <vt:lpstr>Презентация PowerPoint</vt:lpstr>
      <vt:lpstr>Работа с родителями</vt:lpstr>
      <vt:lpstr>Спасибо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 «Ковролинография» в развитии детей раннего возраста</dc:title>
  <dc:creator>Polz</dc:creator>
  <cp:lastModifiedBy>Novel</cp:lastModifiedBy>
  <cp:revision>27</cp:revision>
  <dcterms:created xsi:type="dcterms:W3CDTF">2020-10-02T06:52:28Z</dcterms:created>
  <dcterms:modified xsi:type="dcterms:W3CDTF">2011-03-17T09:55:30Z</dcterms:modified>
</cp:coreProperties>
</file>